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-2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2553241863676326"/>
          <c:y val="4.0501470524872865E-2"/>
          <c:w val="0.75868120114770354"/>
          <c:h val="0.63935138124015589"/>
        </c:manualLayout>
      </c:layout>
      <c:barChart>
        <c:barDir val="col"/>
        <c:grouping val="clustered"/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учащихся 9 классов, чел.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solidFill>
                <a:schemeClr val="bg1">
                  <a:alpha val="90000"/>
                </a:schemeClr>
              </a:solidFill>
              <a:effectLst>
                <a:softEdge rad="31750"/>
              </a:effectLst>
            </c:spPr>
            <c:dLblPos val="inBase"/>
            <c:showVal val="1"/>
          </c:dLbls>
          <c:cat>
            <c:strRef>
              <c:f>Лист1!$A$2:$A$3</c:f>
              <c:strCache>
                <c:ptCount val="2"/>
                <c:pt idx="0">
                  <c:v>2017 - 2018 учебный год</c:v>
                </c:pt>
                <c:pt idx="1">
                  <c:v>2018 - 2019 учебный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654</c:v>
                </c:pt>
                <c:pt idx="1">
                  <c:v>662</c:v>
                </c:pt>
              </c:numCache>
            </c:numRef>
          </c:val>
        </c:ser>
        <c:dLbls/>
        <c:gapWidth val="75"/>
        <c:overlap val="-25"/>
        <c:axId val="88549632"/>
        <c:axId val="88563712"/>
      </c:barChar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учащихся, получивших аттестат, %</c:v>
                </c:pt>
              </c:strCache>
            </c:strRef>
          </c:tx>
          <c:spPr>
            <a:ln w="101600">
              <a:solidFill>
                <a:srgbClr val="EDB709"/>
              </a:solidFill>
            </a:ln>
          </c:spPr>
          <c:marker>
            <c:symbol val="diamond"/>
            <c:size val="23"/>
            <c:spPr>
              <a:solidFill>
                <a:srgbClr val="EDB709"/>
              </a:solidFill>
              <a:ln w="38100">
                <a:solidFill>
                  <a:srgbClr val="FFFF00"/>
                </a:solidFill>
              </a:ln>
            </c:spPr>
          </c:marker>
          <c:dLbls>
            <c:spPr>
              <a:solidFill>
                <a:schemeClr val="bg1">
                  <a:alpha val="90000"/>
                </a:schemeClr>
              </a:solidFill>
              <a:effectLst>
                <a:softEdge rad="31750"/>
              </a:effectLst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Лист1!$A$2:$A$3</c:f>
              <c:strCache>
                <c:ptCount val="2"/>
                <c:pt idx="0">
                  <c:v>2017 - 2018 учебный год</c:v>
                </c:pt>
                <c:pt idx="1">
                  <c:v>2018 - 2019 учебный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87.920489296636063</c:v>
                </c:pt>
                <c:pt idx="1">
                  <c:v>91.540785498489399</c:v>
                </c:pt>
              </c:numCache>
            </c:numRef>
          </c:val>
        </c:ser>
        <c:dLbls/>
        <c:marker val="1"/>
        <c:axId val="88566784"/>
        <c:axId val="88565248"/>
      </c:lineChart>
      <c:catAx>
        <c:axId val="88549632"/>
        <c:scaling>
          <c:orientation val="minMax"/>
        </c:scaling>
        <c:axPos val="b"/>
        <c:majorTickMark val="none"/>
        <c:tickLblPos val="nextTo"/>
        <c:crossAx val="88563712"/>
        <c:crosses val="autoZero"/>
        <c:auto val="1"/>
        <c:lblAlgn val="ctr"/>
        <c:lblOffset val="100"/>
      </c:catAx>
      <c:valAx>
        <c:axId val="88563712"/>
        <c:scaling>
          <c:orientation val="minMax"/>
          <c:max val="700"/>
          <c:min val="0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88549632"/>
        <c:crosses val="autoZero"/>
        <c:crossBetween val="between"/>
        <c:majorUnit val="100"/>
      </c:valAx>
      <c:valAx>
        <c:axId val="88565248"/>
        <c:scaling>
          <c:orientation val="minMax"/>
        </c:scaling>
        <c:axPos val="r"/>
        <c:numFmt formatCode="0.0" sourceLinked="1"/>
        <c:tickLblPos val="nextTo"/>
        <c:crossAx val="88566784"/>
        <c:crosses val="max"/>
        <c:crossBetween val="between"/>
      </c:valAx>
      <c:catAx>
        <c:axId val="88566784"/>
        <c:scaling>
          <c:orientation val="minMax"/>
        </c:scaling>
        <c:delete val="1"/>
        <c:axPos val="b"/>
        <c:tickLblPos val="none"/>
        <c:crossAx val="88565248"/>
        <c:crosses val="autoZero"/>
        <c:auto val="1"/>
        <c:lblAlgn val="ctr"/>
        <c:lblOffset val="100"/>
      </c:catAx>
      <c:spPr>
        <a:solidFill>
          <a:schemeClr val="bg1">
            <a:alpha val="50000"/>
          </a:schemeClr>
        </a:solidFill>
      </c:spPr>
    </c:plotArea>
    <c:legend>
      <c:legendPos val="b"/>
      <c:layout>
        <c:manualLayout>
          <c:xMode val="edge"/>
          <c:yMode val="edge"/>
          <c:x val="0"/>
          <c:y val="0.80822616241679923"/>
          <c:w val="1"/>
          <c:h val="0.19177383758320077"/>
        </c:manualLayout>
      </c:layout>
    </c:legend>
    <c:plotVisOnly val="1"/>
    <c:dispBlanksAs val="gap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2553241863676326"/>
          <c:y val="4.0501470524872858E-2"/>
          <c:w val="0.75868120114770365"/>
          <c:h val="0.63935138124015589"/>
        </c:manualLayout>
      </c:layout>
      <c:barChart>
        <c:barDir val="col"/>
        <c:grouping val="clustered"/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учащихся 9 классов, чел.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solidFill>
                <a:schemeClr val="bg1">
                  <a:alpha val="90000"/>
                </a:schemeClr>
              </a:solidFill>
              <a:effectLst>
                <a:softEdge rad="31750"/>
              </a:effectLst>
            </c:spPr>
            <c:dLblPos val="inBase"/>
            <c:showVal val="1"/>
          </c:dLbls>
          <c:cat>
            <c:strRef>
              <c:f>Лист1!$A$2:$A$3</c:f>
              <c:strCache>
                <c:ptCount val="2"/>
                <c:pt idx="0">
                  <c:v>2017 - 2018 учебный год</c:v>
                </c:pt>
                <c:pt idx="1">
                  <c:v>2018 - 2019 учебный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309</c:v>
                </c:pt>
                <c:pt idx="1">
                  <c:v>291</c:v>
                </c:pt>
              </c:numCache>
            </c:numRef>
          </c:val>
        </c:ser>
        <c:dLbls/>
        <c:gapWidth val="75"/>
        <c:overlap val="-25"/>
        <c:axId val="95115136"/>
        <c:axId val="95116672"/>
      </c:barChar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учащихся, получивших аттестат, %</c:v>
                </c:pt>
              </c:strCache>
            </c:strRef>
          </c:tx>
          <c:spPr>
            <a:ln w="101600">
              <a:solidFill>
                <a:srgbClr val="EDB709"/>
              </a:solidFill>
            </a:ln>
          </c:spPr>
          <c:marker>
            <c:symbol val="diamond"/>
            <c:size val="23"/>
            <c:spPr>
              <a:solidFill>
                <a:srgbClr val="EDB709"/>
              </a:solidFill>
              <a:ln w="38100">
                <a:solidFill>
                  <a:srgbClr val="FFFF00"/>
                </a:solidFill>
              </a:ln>
            </c:spPr>
          </c:marker>
          <c:dLbls>
            <c:spPr>
              <a:solidFill>
                <a:schemeClr val="bg1">
                  <a:alpha val="90000"/>
                </a:schemeClr>
              </a:solidFill>
              <a:effectLst>
                <a:softEdge rad="31750"/>
              </a:effectLst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Лист1!$A$2:$A$3</c:f>
              <c:strCache>
                <c:ptCount val="2"/>
                <c:pt idx="0">
                  <c:v>2017 - 2018 учебный год</c:v>
                </c:pt>
                <c:pt idx="1">
                  <c:v>2018 - 2019 учебный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99.029126213592221</c:v>
                </c:pt>
                <c:pt idx="1">
                  <c:v>98.281786941580748</c:v>
                </c:pt>
              </c:numCache>
            </c:numRef>
          </c:val>
        </c:ser>
        <c:dLbls/>
        <c:marker val="1"/>
        <c:axId val="95128192"/>
        <c:axId val="95126656"/>
      </c:lineChart>
      <c:catAx>
        <c:axId val="95115136"/>
        <c:scaling>
          <c:orientation val="minMax"/>
        </c:scaling>
        <c:axPos val="b"/>
        <c:majorTickMark val="none"/>
        <c:tickLblPos val="nextTo"/>
        <c:crossAx val="95116672"/>
        <c:crosses val="autoZero"/>
        <c:auto val="1"/>
        <c:lblAlgn val="ctr"/>
        <c:lblOffset val="100"/>
      </c:catAx>
      <c:valAx>
        <c:axId val="95116672"/>
        <c:scaling>
          <c:orientation val="minMax"/>
          <c:max val="400"/>
          <c:min val="0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95115136"/>
        <c:crosses val="autoZero"/>
        <c:crossBetween val="between"/>
        <c:majorUnit val="50"/>
      </c:valAx>
      <c:valAx>
        <c:axId val="95126656"/>
        <c:scaling>
          <c:orientation val="minMax"/>
        </c:scaling>
        <c:axPos val="r"/>
        <c:numFmt formatCode="0.0" sourceLinked="1"/>
        <c:tickLblPos val="nextTo"/>
        <c:crossAx val="95128192"/>
        <c:crosses val="max"/>
        <c:crossBetween val="between"/>
      </c:valAx>
      <c:catAx>
        <c:axId val="95128192"/>
        <c:scaling>
          <c:orientation val="minMax"/>
        </c:scaling>
        <c:delete val="1"/>
        <c:axPos val="b"/>
        <c:tickLblPos val="none"/>
        <c:crossAx val="95126656"/>
        <c:crosses val="autoZero"/>
        <c:auto val="1"/>
        <c:lblAlgn val="ctr"/>
        <c:lblOffset val="100"/>
      </c:catAx>
      <c:spPr>
        <a:solidFill>
          <a:schemeClr val="bg1">
            <a:alpha val="50000"/>
          </a:schemeClr>
        </a:solidFill>
      </c:spPr>
    </c:plotArea>
    <c:legend>
      <c:legendPos val="b"/>
      <c:layout>
        <c:manualLayout>
          <c:xMode val="edge"/>
          <c:yMode val="edge"/>
          <c:x val="0"/>
          <c:y val="0.80822616241679923"/>
          <c:w val="1"/>
          <c:h val="0.19177383758320074"/>
        </c:manualLayout>
      </c:layout>
    </c:legend>
    <c:plotVisOnly val="1"/>
    <c:dispBlanksAs val="gap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2895-1E13-44C5-9169-10D84FD49E87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D9E3-DB14-458F-B9B4-82BBD7EFC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2895-1E13-44C5-9169-10D84FD49E87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D9E3-DB14-458F-B9B4-82BBD7EFC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2895-1E13-44C5-9169-10D84FD49E87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D9E3-DB14-458F-B9B4-82BBD7EFC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2895-1E13-44C5-9169-10D84FD49E87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D9E3-DB14-458F-B9B4-82BBD7EFC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2895-1E13-44C5-9169-10D84FD49E87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D9E3-DB14-458F-B9B4-82BBD7EFC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2895-1E13-44C5-9169-10D84FD49E87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D9E3-DB14-458F-B9B4-82BBD7EFC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2895-1E13-44C5-9169-10D84FD49E87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D9E3-DB14-458F-B9B4-82BBD7EFC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2895-1E13-44C5-9169-10D84FD49E87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D9E3-DB14-458F-B9B4-82BBD7EFC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2895-1E13-44C5-9169-10D84FD49E87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D9E3-DB14-458F-B9B4-82BBD7EFC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2895-1E13-44C5-9169-10D84FD49E87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D9E3-DB14-458F-B9B4-82BBD7EFC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2895-1E13-44C5-9169-10D84FD49E87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D9E3-DB14-458F-B9B4-82BBD7EFC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72895-1E13-44C5-9169-10D84FD49E87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8D9E3-DB14-458F-B9B4-82BBD7EFC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work\27.08.2019\Титул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work\27.08.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95536" y="1779662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algn="just">
              <a:spcAft>
                <a:spcPts val="12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2018 – 2019 учебном году в дошкольных учреждениях продолжали свою работу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консультационно-методических центра. </a:t>
            </a:r>
          </a:p>
          <a:p>
            <a:pPr marL="173038" algn="just">
              <a:spcAft>
                <a:spcPts val="120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654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семьи воспользовались услугой центра, посетив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развивающие  групповые и индивидуальные занятия со специалистами дошкольного образовательного учреждения.</a:t>
            </a:r>
          </a:p>
          <a:p>
            <a:pPr marL="173038" algn="just">
              <a:spcAft>
                <a:spcPts val="12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2019 года на базе школы №20 и детского сада №5  начнут функционировать кабинеты психологического консультирования родителей</a:t>
            </a:r>
          </a:p>
        </p:txBody>
      </p:sp>
      <p:sp>
        <p:nvSpPr>
          <p:cNvPr id="22" name="Прямоугольник с одним вырезанным углом 21"/>
          <p:cNvSpPr/>
          <p:nvPr/>
        </p:nvSpPr>
        <p:spPr>
          <a:xfrm rot="5400000" flipV="1">
            <a:off x="6814011" y="1753928"/>
            <a:ext cx="4083916" cy="576064"/>
          </a:xfrm>
          <a:prstGeom prst="snip1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Современные родители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915566"/>
            <a:ext cx="853244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оказание психолого-педагогической помощи родителям.</a:t>
            </a:r>
          </a:p>
        </p:txBody>
      </p:sp>
      <p:pic>
        <p:nvPicPr>
          <p:cNvPr id="13" name="Picture 5" descr="C:\Users\User\Desktop\МОЙ ДОКЛАД - 2016\Презентация\Шапка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8" y="1816174"/>
            <a:ext cx="539552" cy="5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User\Desktop\МОЙ ДОКЛАД - 2016\Презентация\Шапка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8" y="2571750"/>
            <a:ext cx="539552" cy="5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User\Desktop\МОЙ ДОКЛАД - 2016\Презентация\Шапка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8" y="3616374"/>
            <a:ext cx="539552" cy="5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work\27.08.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</p:spPr>
      </p:pic>
      <p:sp>
        <p:nvSpPr>
          <p:cNvPr id="22" name="Прямоугольник с одним вырезанным углом 21"/>
          <p:cNvSpPr/>
          <p:nvPr/>
        </p:nvSpPr>
        <p:spPr>
          <a:xfrm rot="5400000" flipV="1">
            <a:off x="6814011" y="1753928"/>
            <a:ext cx="4083916" cy="576064"/>
          </a:xfrm>
          <a:prstGeom prst="snip1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Успех каждого ребенка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915566"/>
            <a:ext cx="85324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формирование эффективной системы выявления, поддержки и развития способностей и талантов у детей и молодежи, направленной на самоопределение и профессиональную ориентацию всех обучающихся.</a:t>
            </a: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0" y="3219822"/>
            <a:ext cx="8532441" cy="1604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Лидирующие профили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социально-гуманитарный (28,0%),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физико-математический (26,8%),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социально-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экономический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(25,6%).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" descr="ÐÐ°ÑÑÐ¸Ð½ÐºÐ¸ Ð¿Ð¾ Ð·Ð°Ð¿ÑÐ¾ÑÑ Ð¿ÑÐ¾ÑÐ¸Ð»ÑÐ½Ð¾Ðµ Ð¾Ð±ÑÐ°Ð·Ð¾Ð²Ð°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32314"/>
            <a:ext cx="3389573" cy="225971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2355726"/>
            <a:ext cx="85324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Общий охват профильным обучением –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88,1%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(областной показатель –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70%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work\27.08.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</p:spPr>
      </p:pic>
      <p:sp>
        <p:nvSpPr>
          <p:cNvPr id="22" name="Прямоугольник с одним вырезанным углом 21"/>
          <p:cNvSpPr/>
          <p:nvPr/>
        </p:nvSpPr>
        <p:spPr>
          <a:xfrm rot="5400000" flipV="1">
            <a:off x="6814011" y="1753928"/>
            <a:ext cx="4083916" cy="576064"/>
          </a:xfrm>
          <a:prstGeom prst="snip1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Успех каждого ребенка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908720"/>
            <a:ext cx="8567935" cy="2964914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проверочные работы</a:t>
            </a:r>
          </a:p>
          <a:p>
            <a:pPr marL="180975" lvl="0">
              <a:lnSpc>
                <a:spcPts val="28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класс: математика, русский язык, окружающий мир</a:t>
            </a:r>
          </a:p>
          <a:p>
            <a:pPr marL="180975" lvl="0">
              <a:lnSpc>
                <a:spcPts val="28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класс: математика, русский язык, история, биология</a:t>
            </a:r>
          </a:p>
          <a:p>
            <a:pPr marL="1254125" indent="-1073150">
              <a:lnSpc>
                <a:spcPts val="28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класс: математика, русский язык, история, биология, география, обществознание</a:t>
            </a:r>
          </a:p>
          <a:p>
            <a:pPr marL="1254125" indent="-1073150">
              <a:lnSpc>
                <a:spcPts val="28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и 11 классы в режиме апробации</a:t>
            </a:r>
          </a:p>
          <a:p>
            <a:pPr lvl="0">
              <a:lnSpc>
                <a:spcPts val="28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280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291830"/>
            <a:ext cx="8567935" cy="2605842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Лидеры объективной оценки</a:t>
            </a:r>
          </a:p>
          <a:p>
            <a:pPr>
              <a:lnSpc>
                <a:spcPts val="28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 ВПР</a:t>
            </a:r>
          </a:p>
          <a:p>
            <a:pPr marL="695325" lvl="0" indent="-514350">
              <a:lnSpc>
                <a:spcPts val="28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 Шадринск</a:t>
            </a:r>
          </a:p>
          <a:p>
            <a:pPr marL="695325" lvl="0" indent="-514350">
              <a:lnSpc>
                <a:spcPts val="2800"/>
              </a:lnSpc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Катайский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pPr marL="695325" lvl="0" indent="-514350">
              <a:lnSpc>
                <a:spcPts val="2800"/>
              </a:lnSpc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Половинский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pPr lvl="0">
              <a:lnSpc>
                <a:spcPts val="28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280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7" name="Picture 5" descr="D:\work\27.08.2019\впр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571750"/>
            <a:ext cx="3486887" cy="2339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work\27.08.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</p:spPr>
      </p:pic>
      <p:sp>
        <p:nvSpPr>
          <p:cNvPr id="22" name="Прямоугольник с одним вырезанным углом 21"/>
          <p:cNvSpPr/>
          <p:nvPr/>
        </p:nvSpPr>
        <p:spPr>
          <a:xfrm rot="5400000" flipV="1">
            <a:off x="6814011" y="1753928"/>
            <a:ext cx="4083916" cy="576064"/>
          </a:xfrm>
          <a:prstGeom prst="snip1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Успех каждого ребёнка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438" y="890330"/>
            <a:ext cx="9144000" cy="810478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государственной итоговой аттестации</a:t>
            </a:r>
          </a:p>
          <a:p>
            <a:pPr algn="ctr">
              <a:lnSpc>
                <a:spcPts val="28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класс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2085496569"/>
              </p:ext>
            </p:extLst>
          </p:nvPr>
        </p:nvGraphicFramePr>
        <p:xfrm>
          <a:off x="146421" y="1680425"/>
          <a:ext cx="8169995" cy="346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work\27.08.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</p:spPr>
      </p:pic>
      <p:sp>
        <p:nvSpPr>
          <p:cNvPr id="22" name="Прямоугольник с одним вырезанным углом 21"/>
          <p:cNvSpPr/>
          <p:nvPr/>
        </p:nvSpPr>
        <p:spPr>
          <a:xfrm rot="5400000" flipV="1">
            <a:off x="6814011" y="1753928"/>
            <a:ext cx="4083916" cy="576064"/>
          </a:xfrm>
          <a:prstGeom prst="snip1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Успех каждого ребёнка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438" y="890330"/>
            <a:ext cx="9144000" cy="810478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государственной итоговой аттестации</a:t>
            </a:r>
          </a:p>
          <a:p>
            <a:pPr algn="ctr">
              <a:lnSpc>
                <a:spcPts val="28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2526807398"/>
              </p:ext>
            </p:extLst>
          </p:nvPr>
        </p:nvGraphicFramePr>
        <p:xfrm>
          <a:off x="146421" y="1680425"/>
          <a:ext cx="8169995" cy="346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work\27.08.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</p:spPr>
      </p:pic>
      <p:sp>
        <p:nvSpPr>
          <p:cNvPr id="22" name="Прямоугольник с одним вырезанным углом 21"/>
          <p:cNvSpPr/>
          <p:nvPr/>
        </p:nvSpPr>
        <p:spPr>
          <a:xfrm rot="5400000" flipV="1">
            <a:off x="6814011" y="1753928"/>
            <a:ext cx="4083916" cy="576064"/>
          </a:xfrm>
          <a:prstGeom prst="snip1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Успех каждого ребёнка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5" y="1347614"/>
            <a:ext cx="8064896" cy="1512168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6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671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муниципального этапа олимпиады,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6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172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победителя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призера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этапа олимпиады </a:t>
            </a:r>
          </a:p>
          <a:p>
            <a:pPr algn="just">
              <a:lnSpc>
                <a:spcPts val="2600"/>
              </a:lnSpc>
            </a:pP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5" y="2571750"/>
            <a:ext cx="8064896" cy="1512168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6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регионального этапа олимпиады,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6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победителей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призеров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этапа олимпиады </a:t>
            </a:r>
          </a:p>
          <a:p>
            <a:pPr algn="just">
              <a:lnSpc>
                <a:spcPts val="2600"/>
              </a:lnSpc>
            </a:pP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4441" y="4187680"/>
            <a:ext cx="7953983" cy="104836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 удостоены медали «За особые успехи в учении»</a:t>
            </a:r>
          </a:p>
          <a:p>
            <a:pPr algn="just"/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3723878"/>
            <a:ext cx="8510423" cy="50405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ts val="26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</a:t>
            </a:r>
            <a:endParaRPr lang="ru-RU" sz="1600" dirty="0"/>
          </a:p>
        </p:txBody>
      </p:sp>
      <p:pic>
        <p:nvPicPr>
          <p:cNvPr id="16" name="Picture 5" descr="C:\Users\User\Desktop\МОЙ ДОКЛАД - 2016\Презентация\Шапка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7614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User\Desktop\МОЙ ДОКЛАД - 2016\Презентация\Шапка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2571750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User\Desktop\МОЙ ДОКЛАД - 2016\Презентация\Шапка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3723878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User\Desktop\МОЙ ДОКЛАД - 2016\Презентация\Шапка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4227934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0" y="915566"/>
            <a:ext cx="8064896" cy="1512168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ts val="26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учащихся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work\27.08.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</p:spPr>
      </p:pic>
      <p:sp>
        <p:nvSpPr>
          <p:cNvPr id="22" name="Прямоугольник с одним вырезанным углом 21"/>
          <p:cNvSpPr/>
          <p:nvPr/>
        </p:nvSpPr>
        <p:spPr>
          <a:xfrm rot="5400000" flipV="1">
            <a:off x="7318067" y="1249872"/>
            <a:ext cx="3075804" cy="576064"/>
          </a:xfrm>
          <a:prstGeom prst="snip1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Учитель будущего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915566"/>
            <a:ext cx="853244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системы профессионального роста педагогических работников.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9552" y="1707654"/>
            <a:ext cx="799288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Численность педагогов в возрасте до 35 лет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294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человека.</a:t>
            </a:r>
          </a:p>
          <a:p>
            <a:pPr>
              <a:spcAft>
                <a:spcPts val="60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Социальную поддержку в размере 30 тыс. руб. в 2018-2019 учебном году получил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педагог. </a:t>
            </a:r>
          </a:p>
          <a:p>
            <a:pPr>
              <a:spcAft>
                <a:spcPts val="60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целью профессиональной поддержки молодых создана и функционирует  Школа молодого педагога. </a:t>
            </a:r>
          </a:p>
          <a:p>
            <a:pPr>
              <a:spcAft>
                <a:spcPts val="60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2019 году начал свою работу учебно-технологический центр</a:t>
            </a:r>
          </a:p>
          <a:p>
            <a:pPr>
              <a:spcAft>
                <a:spcPts val="60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Оказание методической помощи осуществляется на предметных заседаниях городских и школьных методобъединениях.</a:t>
            </a:r>
          </a:p>
          <a:p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C:\Users\User\Desktop\24.08.2018\Безимени-1 копия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520" y="1816174"/>
            <a:ext cx="323528" cy="323528"/>
          </a:xfrm>
          <a:prstGeom prst="rect">
            <a:avLst/>
          </a:prstGeom>
          <a:noFill/>
        </p:spPr>
      </p:pic>
      <p:pic>
        <p:nvPicPr>
          <p:cNvPr id="13" name="Picture 4" descr="C:\Users\User\Desktop\24.08.2018\Безимени-1 копия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520" y="2248222"/>
            <a:ext cx="323528" cy="323528"/>
          </a:xfrm>
          <a:prstGeom prst="rect">
            <a:avLst/>
          </a:prstGeom>
          <a:noFill/>
        </p:spPr>
      </p:pic>
      <p:pic>
        <p:nvPicPr>
          <p:cNvPr id="14" name="Picture 4" descr="C:\Users\User\Desktop\24.08.2018\Безимени-1 копия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520" y="3003798"/>
            <a:ext cx="323528" cy="323528"/>
          </a:xfrm>
          <a:prstGeom prst="rect">
            <a:avLst/>
          </a:prstGeom>
          <a:noFill/>
        </p:spPr>
      </p:pic>
      <p:pic>
        <p:nvPicPr>
          <p:cNvPr id="15" name="Picture 4" descr="C:\Users\User\Desktop\24.08.2018\Безимени-1 копия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520" y="3760390"/>
            <a:ext cx="323528" cy="323528"/>
          </a:xfrm>
          <a:prstGeom prst="rect">
            <a:avLst/>
          </a:prstGeom>
          <a:noFill/>
        </p:spPr>
      </p:pic>
      <p:pic>
        <p:nvPicPr>
          <p:cNvPr id="18" name="Picture 4" descr="C:\Users\User\Desktop\24.08.2018\Безимени-1 копия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520" y="4192438"/>
            <a:ext cx="323528" cy="323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work\27.08.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</p:spPr>
      </p:pic>
      <p:sp>
        <p:nvSpPr>
          <p:cNvPr id="22" name="Прямоугольник с одним вырезанным углом 21"/>
          <p:cNvSpPr/>
          <p:nvPr/>
        </p:nvSpPr>
        <p:spPr>
          <a:xfrm rot="5400000" flipV="1">
            <a:off x="7318067" y="1249872"/>
            <a:ext cx="3075804" cy="576064"/>
          </a:xfrm>
          <a:prstGeom prst="snip1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Учитель будущего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915566"/>
            <a:ext cx="853244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Участие в конкурсах профессионального мастерства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275606"/>
            <a:ext cx="8676456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«Лучший учитель» - Черемисина Лариса Владимировна, учитель начальных классов МКОУ «Гимназия №9»</a:t>
            </a: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«Лучший воспитатель» - Гурьева Анна Николаевна, воспитатель МБДОУ «Детский сад №5 «Созвездие» </a:t>
            </a: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«Лучший дефектолог» 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Желтова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Галина Анатольевна, дефектолог МКДОУ «Детского сада №6 «Рябинка»</a:t>
            </a: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«Интеллектуал Зауралья» (шахматное образование) -  2019 - Хрусталева Татьяна Ивановна, учитель  начальных классов МКОУ «Средняя общеобразовательная школа № 2»</a:t>
            </a: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Лучший учитель в очном этапе регионального конкурса на получение денежного поощрения в 2019 году - Емельянов Олег Борисович, учитель технологии МБОУ «Лицей №1».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work\27.08.2019\Титул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D:\work\27.08.2019\фон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work\27.08.2019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0" y="1491630"/>
            <a:ext cx="9144000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7800" marR="0" lvl="0" indent="-177800" algn="just" defTabSz="914400" rtl="0" eaLnBrk="1" fontAlgn="auto" latinLnBrk="0" hangingPunct="1">
              <a:lnSpc>
                <a:spcPts val="22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Обеспечение государственных гарантий доступности и равных возможностей получения полноценного образования</a:t>
            </a:r>
          </a:p>
          <a:p>
            <a:pPr marL="177800" marR="0" lvl="0" indent="-177800" algn="just" defTabSz="914400" rtl="0" eaLnBrk="1" fontAlgn="auto" latinLnBrk="0" hangingPunct="1">
              <a:lnSpc>
                <a:spcPts val="22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Повышение  доступности и качества предоставляемых образовательных услуг на всех уровнях образования, включая дополнительное образование</a:t>
            </a:r>
          </a:p>
          <a:p>
            <a:pPr marL="177800" marR="0" lvl="0" indent="-177800" algn="just" defTabSz="914400" rtl="0" eaLnBrk="1" fontAlgn="auto" latinLnBrk="0" hangingPunct="1">
              <a:lnSpc>
                <a:spcPts val="22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Создание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условий для организации обучения детей с ограниченными возможностями здоровья, развитие инклюзивного образования</a:t>
            </a:r>
          </a:p>
          <a:p>
            <a:pPr marL="177800" marR="0" lvl="0" indent="-177800" algn="just" defTabSz="914400" rtl="0" eaLnBrk="1" fontAlgn="auto" latinLnBrk="0" hangingPunct="1">
              <a:lnSpc>
                <a:spcPts val="22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Улучшение  материально-технической базы  образовательных организаций</a:t>
            </a:r>
          </a:p>
          <a:p>
            <a:pPr marL="177800" marR="0" lvl="0" indent="-177800" algn="just" defTabSz="914400" rtl="0" eaLnBrk="1" fontAlgn="auto" latinLnBrk="0" hangingPunct="1">
              <a:lnSpc>
                <a:spcPts val="22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Развитие воспитательного потенциала образования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864563"/>
            <a:ext cx="8363178" cy="483051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на 2018-2019 учебный год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work\27.08.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915566"/>
            <a:ext cx="8696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система образования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Шадринска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2067694"/>
            <a:ext cx="8189330" cy="2325317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lvl="0">
              <a:lnSpc>
                <a:spcPts val="2200"/>
              </a:lnSpc>
              <a:spcAft>
                <a:spcPts val="1400"/>
              </a:spcAf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дошкольных образовательных организаций</a:t>
            </a:r>
          </a:p>
          <a:p>
            <a:pPr>
              <a:lnSpc>
                <a:spcPts val="2200"/>
              </a:lnSpc>
              <a:spcAft>
                <a:spcPts val="1400"/>
              </a:spcAf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общеобразовательных организаций</a:t>
            </a:r>
          </a:p>
          <a:p>
            <a:pPr lvl="0">
              <a:lnSpc>
                <a:spcPts val="2200"/>
              </a:lnSpc>
              <a:spcAft>
                <a:spcPts val="1400"/>
              </a:spcAf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организации дополнительного образования</a:t>
            </a:r>
            <a:endParaRPr lang="ru-RU" sz="2800" dirty="0" smtClean="0"/>
          </a:p>
          <a:p>
            <a:pPr>
              <a:lnSpc>
                <a:spcPts val="22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22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2200"/>
              </a:lnSpc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96" y="1525877"/>
            <a:ext cx="8189330" cy="469809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lvl="0">
              <a:lnSpc>
                <a:spcPts val="2800"/>
              </a:lnSpc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юридических лиц: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с одним вырезанным углом 21"/>
          <p:cNvSpPr/>
          <p:nvPr/>
        </p:nvSpPr>
        <p:spPr>
          <a:xfrm rot="5400000" flipV="1">
            <a:off x="7423733" y="1144205"/>
            <a:ext cx="2864471" cy="576064"/>
          </a:xfrm>
          <a:prstGeom prst="snip1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Инфраструктура</a:t>
            </a:r>
            <a:endParaRPr lang="ru-RU" sz="2800" b="1" dirty="0"/>
          </a:p>
        </p:txBody>
      </p:sp>
      <p:pic>
        <p:nvPicPr>
          <p:cNvPr id="23" name="Picture 5" descr="C:\Users\User\Desktop\МОЙ ДОКЛАД - 2016\Презентация\Шапка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23678"/>
            <a:ext cx="539552" cy="5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User\Desktop\МОЙ ДОКЛАД - 2016\Презентация\Шапка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92238"/>
            <a:ext cx="539552" cy="5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User\Desktop\МОЙ ДОКЛАД - 2016\Презентация\Шапка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9782"/>
            <a:ext cx="539552" cy="5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1187624" y="3507854"/>
            <a:ext cx="5733290" cy="1033882"/>
            <a:chOff x="144016" y="3651870"/>
            <a:chExt cx="5733290" cy="1033882"/>
          </a:xfrm>
        </p:grpSpPr>
        <p:sp>
          <p:nvSpPr>
            <p:cNvPr id="19" name="TextBox 18"/>
            <p:cNvSpPr txBox="1"/>
            <p:nvPr/>
          </p:nvSpPr>
          <p:spPr>
            <a:xfrm>
              <a:off x="566902" y="3723878"/>
              <a:ext cx="5265746" cy="457818"/>
            </a:xfrm>
            <a:prstGeom prst="rect">
              <a:avLst/>
            </a:prstGeom>
            <a:noFill/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lvl="0">
                <a:lnSpc>
                  <a:spcPts val="2800"/>
                </a:lnSpc>
              </a:pP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14 900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 обучающихся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1560" y="4227934"/>
              <a:ext cx="5265746" cy="457818"/>
            </a:xfrm>
            <a:prstGeom prst="rect">
              <a:avLst/>
            </a:prstGeom>
            <a:noFill/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lvl="0">
                <a:lnSpc>
                  <a:spcPts val="2800"/>
                </a:lnSpc>
              </a:pP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1 092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 педагогов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6" name="Picture 4" descr="C:\Users\User\Desktop\24.08.2018\Безимени-1 копия.gif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44016" y="3651870"/>
              <a:ext cx="467544" cy="467544"/>
            </a:xfrm>
            <a:prstGeom prst="rect">
              <a:avLst/>
            </a:prstGeom>
            <a:noFill/>
          </p:spPr>
        </p:pic>
        <p:pic>
          <p:nvPicPr>
            <p:cNvPr id="27" name="Picture 4" descr="C:\Users\User\Desktop\24.08.2018\Безимени-1 копия.gif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44016" y="4155926"/>
              <a:ext cx="467544" cy="467544"/>
            </a:xfrm>
            <a:prstGeom prst="rect">
              <a:avLst/>
            </a:prstGeom>
            <a:noFill/>
          </p:spPr>
        </p:pic>
      </p:grpSp>
      <p:pic>
        <p:nvPicPr>
          <p:cNvPr id="14340" name="Picture 4" descr="D:\work\27.08.2019\дом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490066"/>
            <a:ext cx="2412529" cy="1433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work\27.08.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771550"/>
            <a:ext cx="8696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Национального проекта «Образование»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с одним вырезанным углом 21"/>
          <p:cNvSpPr/>
          <p:nvPr/>
        </p:nvSpPr>
        <p:spPr>
          <a:xfrm rot="5400000" flipV="1">
            <a:off x="6597987" y="1969952"/>
            <a:ext cx="4515964" cy="576064"/>
          </a:xfrm>
          <a:prstGeom prst="snip1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Нацпроект «Образование»</a:t>
            </a:r>
            <a:endParaRPr lang="ru-RU" sz="2800" b="1" dirty="0"/>
          </a:p>
        </p:txBody>
      </p:sp>
      <p:pic>
        <p:nvPicPr>
          <p:cNvPr id="24" name="Picture 5" descr="C:\Users\User\Desktop\МОЙ ДОКЛАД - 2016\Презентация\Шапка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8" y="1240110"/>
            <a:ext cx="539552" cy="5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User\Desktop\МОЙ ДОКЛАД - 2016\Презентация\Шапка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8" y="2248222"/>
            <a:ext cx="539552" cy="5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39552" y="1203598"/>
            <a:ext cx="799288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глобальной конкурентоспособности российского образования, вхождение Российской Федерации в число 10 ведущих стран мира по качеству общего образования;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D:\work\27.08.2019\образование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8352" y="3435846"/>
            <a:ext cx="2699792" cy="182084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-540568" y="3542694"/>
            <a:ext cx="4427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Современная школа;</a:t>
            </a:r>
          </a:p>
          <a:p>
            <a:pPr algn="r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Успех каждого ребенка;</a:t>
            </a:r>
          </a:p>
          <a:p>
            <a:pPr algn="r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Поддержка семей, имеющих детей;</a:t>
            </a:r>
          </a:p>
          <a:p>
            <a:pPr algn="r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Цифровая образовательная среда</a:t>
            </a:r>
          </a:p>
          <a:p>
            <a:pPr algn="r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будущего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147814"/>
            <a:ext cx="8696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Проекты, входящие в национальный проект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4048" y="3542694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Молодые профессионалы;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Новые возможности для каждого;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Социальная активность;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Экспорт образования;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Социальные лифты для каждого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work\27.08.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915566"/>
            <a:ext cx="85324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внедрение в российских школах новых методов обучения и воспитания, современных образовательных технологий, а также обновление содержания и совершенствование методов обучения.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с одним вырезанным углом 21"/>
          <p:cNvSpPr/>
          <p:nvPr/>
        </p:nvSpPr>
        <p:spPr>
          <a:xfrm rot="5400000" flipV="1">
            <a:off x="7102043" y="1465896"/>
            <a:ext cx="3507852" cy="576064"/>
          </a:xfrm>
          <a:prstGeom prst="snip1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Современная школа</a:t>
            </a:r>
            <a:endParaRPr lang="ru-RU" sz="2800" b="1" dirty="0"/>
          </a:p>
        </p:txBody>
      </p:sp>
      <p:pic>
        <p:nvPicPr>
          <p:cNvPr id="14" name="Picture 5" descr="C:\Users\User\Desktop\МОЙ ДОКЛАД - 2016\Презентация\Шапка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016" y="2248222"/>
            <a:ext cx="539552" cy="5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User\Desktop\МОЙ ДОКЛАД - 2016\Презентация\Шапка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016" y="2643758"/>
            <a:ext cx="539552" cy="5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User\Desktop\МОЙ ДОКЛАД - 2016\Презентация\Шапка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016" y="3363838"/>
            <a:ext cx="539552" cy="5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User\Desktop\МОЙ ДОКЛАД - 2016\Презентация\Шапка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016" y="3760390"/>
            <a:ext cx="539552" cy="5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D:\work\27.08.2019\современная школа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6145" y="3219822"/>
            <a:ext cx="3237854" cy="1923678"/>
          </a:xfrm>
          <a:prstGeom prst="rect">
            <a:avLst/>
          </a:prstGeom>
          <a:noFill/>
        </p:spPr>
      </p:pic>
      <p:pic>
        <p:nvPicPr>
          <p:cNvPr id="21" name="Picture 5" descr="C:\Users\User\Desktop\МОЙ ДОКЛАД - 2016\Презентация\Шапка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016" y="4192438"/>
            <a:ext cx="539552" cy="5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568" y="2283718"/>
            <a:ext cx="72728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  <a:spcAft>
                <a:spcPts val="60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ГКОУ  «Шадринская школа – интернат №16»;</a:t>
            </a:r>
          </a:p>
          <a:p>
            <a:pPr algn="just">
              <a:lnSpc>
                <a:spcPts val="24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МБУДО «Детско-юношеская спортивная</a:t>
            </a:r>
          </a:p>
          <a:p>
            <a:pPr algn="just">
              <a:lnSpc>
                <a:spcPts val="2400"/>
              </a:lnSpc>
              <a:spcAft>
                <a:spcPts val="60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школа  города Шадринска»;</a:t>
            </a:r>
          </a:p>
          <a:p>
            <a:pPr algn="just">
              <a:spcAft>
                <a:spcPts val="60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МБУДО «Дом детства и юношества «РИТМ»;</a:t>
            </a:r>
          </a:p>
          <a:p>
            <a:pPr algn="just">
              <a:spcAft>
                <a:spcPts val="60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МКУДО «Станция юных техников»;</a:t>
            </a:r>
          </a:p>
          <a:p>
            <a:pPr algn="just">
              <a:spcAft>
                <a:spcPts val="60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МБОУ «Лицей №1»; </a:t>
            </a:r>
          </a:p>
          <a:p>
            <a:pPr algn="just">
              <a:spcAft>
                <a:spcPts val="600"/>
              </a:spcAft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work\27.08.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99542"/>
            <a:ext cx="8532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образования обучающихся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здоровья»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с одним вырезанным углом 21"/>
          <p:cNvSpPr/>
          <p:nvPr/>
        </p:nvSpPr>
        <p:spPr>
          <a:xfrm rot="5400000" flipV="1">
            <a:off x="7102043" y="1465896"/>
            <a:ext cx="3507852" cy="576064"/>
          </a:xfrm>
          <a:prstGeom prst="snip1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Современная школа</a:t>
            </a:r>
            <a:endParaRPr lang="ru-RU" sz="2800" b="1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539552" y="1491630"/>
            <a:ext cx="7992888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8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детей-инвалидов в общей численности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ОУ 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0,65%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88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 численности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ограниченными возможностями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численности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ОУ 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3,6%</a:t>
            </a:r>
          </a:p>
          <a:p>
            <a:pPr marL="0" indent="0">
              <a:lnSpc>
                <a:spcPts val="288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учащимся созданы условия для обучения на дому</a:t>
            </a:r>
          </a:p>
          <a:p>
            <a:pPr marL="0" indent="0">
              <a:lnSpc>
                <a:spcPts val="288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159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учащимся созданы условия для обучения в классах для детей             с ограниченными возможностями здоровья</a:t>
            </a:r>
          </a:p>
          <a:p>
            <a:pPr marL="0" indent="0">
              <a:lnSpc>
                <a:spcPts val="288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учащимся созданы условия для инклюзивного образования</a:t>
            </a:r>
          </a:p>
          <a:p>
            <a:pPr marL="0" indent="0">
              <a:lnSpc>
                <a:spcPts val="288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88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88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5" descr="C:\Users\User\Desktop\МОЙ ДОКЛАД - 2016\Презентация\Шапка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8" y="1528142"/>
            <a:ext cx="539552" cy="5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User\Desktop\МОЙ ДОКЛАД - 2016\Презентация\Шапка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8" y="2355726"/>
            <a:ext cx="539552" cy="5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User\Desktop\МОЙ ДОКЛАД - 2016\Презентация\Шапка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9822"/>
            <a:ext cx="539552" cy="5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Users\User\Desktop\МОЙ ДОКЛАД - 2016\Презентация\Шапка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60390"/>
            <a:ext cx="539552" cy="5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User\Desktop\МОЙ ДОКЛАД - 2016\Презентация\Шапка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87974"/>
            <a:ext cx="539552" cy="5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work\27.08.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99542"/>
            <a:ext cx="8532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Ресурсные центры</a:t>
            </a:r>
          </a:p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инклюзивного образования детей</a:t>
            </a:r>
          </a:p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нарушением зрения, слуха и тяжелыми нарушениями речи 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с одним вырезанным углом 21"/>
          <p:cNvSpPr/>
          <p:nvPr/>
        </p:nvSpPr>
        <p:spPr>
          <a:xfrm rot="5400000" flipV="1">
            <a:off x="7102043" y="1465896"/>
            <a:ext cx="3507852" cy="576064"/>
          </a:xfrm>
          <a:prstGeom prst="snip1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Современная школа</a:t>
            </a:r>
            <a:endParaRPr lang="ru-RU" sz="2800" b="1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179512" y="1779662"/>
            <a:ext cx="8316416" cy="1944216"/>
            <a:chOff x="0" y="1779662"/>
            <a:chExt cx="8316416" cy="1944216"/>
          </a:xfrm>
        </p:grpSpPr>
        <p:sp>
          <p:nvSpPr>
            <p:cNvPr id="18" name="Объект 2"/>
            <p:cNvSpPr txBox="1">
              <a:spLocks/>
            </p:cNvSpPr>
            <p:nvPr/>
          </p:nvSpPr>
          <p:spPr>
            <a:xfrm>
              <a:off x="0" y="1779662"/>
              <a:ext cx="8316416" cy="100811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Основная деятельность ресурсных Центров:</a:t>
              </a:r>
            </a:p>
            <a:p>
              <a:pPr marL="542925" indent="0"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информационная, </a:t>
              </a:r>
            </a:p>
            <a:p>
              <a:pPr marL="542925" indent="0"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методическая, </a:t>
              </a:r>
            </a:p>
            <a:p>
              <a:pPr marL="542925" indent="0"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социально-правовая, </a:t>
              </a:r>
            </a:p>
            <a:p>
              <a:pPr marL="542925" indent="0"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консультационная.</a:t>
              </a:r>
            </a:p>
            <a:p>
              <a:pPr marL="0" indent="0">
                <a:lnSpc>
                  <a:spcPts val="288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5" descr="C:\Users\User\Desktop\МОЙ ДОКЛАД - 2016\Презентация\Шапка.gi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139702"/>
              <a:ext cx="504056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User\Desktop\МОЙ ДОКЛАД - 2016\Презентация\Шапка.gi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499742"/>
              <a:ext cx="504056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 descr="C:\Users\User\Desktop\МОЙ ДОКЛАД - 2016\Презентация\Шапка.gi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859782"/>
              <a:ext cx="504056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User\Desktop\МОЙ ДОКЛАД - 2016\Презентация\Шапка.gi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219822"/>
              <a:ext cx="504056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Группа 29"/>
          <p:cNvGrpSpPr/>
          <p:nvPr/>
        </p:nvGrpSpPr>
        <p:grpSpPr>
          <a:xfrm>
            <a:off x="3468079" y="2139702"/>
            <a:ext cx="4991953" cy="2808312"/>
            <a:chOff x="3468079" y="2139702"/>
            <a:chExt cx="4991953" cy="2808312"/>
          </a:xfrm>
        </p:grpSpPr>
        <p:pic>
          <p:nvPicPr>
            <p:cNvPr id="18440" name="Picture 8" descr="ÐÐ°ÑÑÐ¸Ð½ÐºÐ¸ Ð¿Ð¾ Ð·Ð°Ð¿ÑÐ¾ÑÑ Ð´ÐµÑÐ¸ Ð·ÑÐµÐ½Ð¸Ñ, ÑÐ»ÑÑÐ° Ð¸ ÑÑÐ¶ÐµÐ»ÑÐ¼Ð¸ Ð½Ð°ÑÑÑÐµÐ½Ð¸ÑÐ¼Ð¸ ÑÐµÑÐ¸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52120" y="2139702"/>
              <a:ext cx="2807912" cy="2807912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</p:pic>
        <p:pic>
          <p:nvPicPr>
            <p:cNvPr id="18442" name="Picture 10" descr="ÐÐ°ÑÑÐ¸Ð½ÐºÐ¸ Ð¿Ð¾ Ð·Ð°Ð¿ÑÐ¾ÑÑ ÑÐºÐ¾Ð»Ð° Ð¸Ð½ÑÐµÑÐ½Ð°Ñ 11 ÑÐ°Ð´ÑÐ¸Ð½ÑÐº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91880" y="2139702"/>
              <a:ext cx="2088232" cy="1392155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</p:pic>
        <p:pic>
          <p:nvPicPr>
            <p:cNvPr id="18444" name="Picture 12" descr="ÐÐ°ÑÑÐ¸Ð½ÐºÐ¸ Ð¿Ð¾ Ð·Ð°Ð¿ÑÐ¾ÑÑ ÑÐºÐ¾Ð»Ð° Ð¸Ð½ÑÐµÑÐ½Ð°Ñ 12 ÑÐ°Ð´ÑÐ¸Ð½ÑÐº"/>
            <p:cNvPicPr>
              <a:picLocks noChangeAspect="1" noChangeArrowheads="1"/>
            </p:cNvPicPr>
            <p:nvPr/>
          </p:nvPicPr>
          <p:blipFill>
            <a:blip r:embed="rId6" cstate="print"/>
            <a:srcRect b="12341"/>
            <a:stretch>
              <a:fillRect/>
            </a:stretch>
          </p:blipFill>
          <p:spPr bwMode="auto">
            <a:xfrm>
              <a:off x="3468079" y="3559518"/>
              <a:ext cx="2112033" cy="1388496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work\27.08.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0" y="1347614"/>
            <a:ext cx="867645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0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общеобразовательных организаций, из них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бюджетная организация</a:t>
            </a:r>
          </a:p>
          <a:p>
            <a:pPr marL="173038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315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классов-комплектов</a:t>
            </a:r>
          </a:p>
          <a:p>
            <a:pPr marL="173038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7326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учащихся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843558"/>
            <a:ext cx="853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образование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88106" y="3184022"/>
            <a:ext cx="8532366" cy="1836000"/>
            <a:chOff x="288106" y="3184022"/>
            <a:chExt cx="8532366" cy="1836000"/>
          </a:xfrm>
        </p:grpSpPr>
        <p:pic>
          <p:nvPicPr>
            <p:cNvPr id="21506" name="Picture 2" descr="https://www.shadrinsk-city.ru/wp-content/uploads/2017/09/pervoklashk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106" y="3184022"/>
              <a:ext cx="3269380" cy="18360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21508" name="Picture 4" descr="ÐÐ°ÑÑÐ¸Ð½ÐºÐ¸ Ð¿Ð¾ Ð·Ð°Ð¿ÑÐ¾ÑÑ 1 ÑÐµÐ½ÑÑÐ±ÑÑ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00474" y="3184022"/>
              <a:ext cx="2391152" cy="18360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25" name="Picture 2" descr="ÐÐ°ÑÑÐ¸Ð½ÐºÐ¸ Ð¿Ð¾ Ð·Ð°Ð¿ÑÐ¾ÑÑ Ð»Ð¸ÑÐµÐ¹ ÑÐ°Ð´ÑÐ¸Ð½ÑÐ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746" y="3184022"/>
              <a:ext cx="2771726" cy="18360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Прямоугольник с одним вырезанным углом 21"/>
          <p:cNvSpPr/>
          <p:nvPr/>
        </p:nvSpPr>
        <p:spPr>
          <a:xfrm rot="5400000" flipV="1">
            <a:off x="7102043" y="1465896"/>
            <a:ext cx="3507852" cy="576064"/>
          </a:xfrm>
          <a:prstGeom prst="snip1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Современная школа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work\27.08.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0" y="1419622"/>
            <a:ext cx="88204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дошкольных образовательных организации,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бюджетных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организаций</a:t>
            </a:r>
          </a:p>
          <a:p>
            <a:pPr marL="173038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189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дошкольных групп</a:t>
            </a:r>
          </a:p>
          <a:p>
            <a:pPr marL="173038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4300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воспитанника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843558"/>
            <a:ext cx="853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образование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79512" y="3147814"/>
            <a:ext cx="8568952" cy="1836000"/>
            <a:chOff x="107504" y="3147814"/>
            <a:chExt cx="8568952" cy="1836000"/>
          </a:xfrm>
        </p:grpSpPr>
        <p:pic>
          <p:nvPicPr>
            <p:cNvPr id="22530" name="Picture 2" descr="https://www.shadrinsk-city.ru/wp-content/uploads/2019/05/7aa18a5c0dc5346bb50d5a54b576657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5361" y="3147814"/>
              <a:ext cx="3021095" cy="18360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22532" name="Picture 4" descr="ÐÐ°ÑÑÐ¸Ð½ÐºÐ¸ Ð¿Ð¾ Ð·Ð°Ð¿ÑÐ¾ÑÑ Ð´ÐµÑÑÐºÐ¸Ð¹ ÑÐ°Ð´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504" y="3147814"/>
              <a:ext cx="3260702" cy="18360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22534" name="Picture 6" descr="ÐÐ°ÑÑÐ¸Ð½ÐºÐ¸ Ð¿Ð¾ Ð·Ð°Ð¿ÑÐ¾ÑÑ Ð´ÐµÑÑÐºÐ¸Ð¹ ÑÐ°Ð´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91880" y="3147814"/>
              <a:ext cx="2023999" cy="18360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</p:pic>
      </p:grpSp>
      <p:sp>
        <p:nvSpPr>
          <p:cNvPr id="22" name="Прямоугольник с одним вырезанным углом 21"/>
          <p:cNvSpPr/>
          <p:nvPr/>
        </p:nvSpPr>
        <p:spPr>
          <a:xfrm rot="5400000" flipV="1">
            <a:off x="7102043" y="1465896"/>
            <a:ext cx="3507852" cy="576064"/>
          </a:xfrm>
          <a:prstGeom prst="snip1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Современная школа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781</Words>
  <Application>Microsoft Office PowerPoint</Application>
  <PresentationFormat>Экран (16:9)</PresentationFormat>
  <Paragraphs>122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41</cp:revision>
  <dcterms:created xsi:type="dcterms:W3CDTF">2019-08-26T12:40:37Z</dcterms:created>
  <dcterms:modified xsi:type="dcterms:W3CDTF">2019-10-25T17:30:04Z</dcterms:modified>
</cp:coreProperties>
</file>